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6"/>
  </p:notesMasterIdLst>
  <p:sldIdLst>
    <p:sldId id="256" r:id="rId2"/>
    <p:sldId id="257" r:id="rId3"/>
    <p:sldId id="265" r:id="rId4"/>
    <p:sldId id="258" r:id="rId5"/>
    <p:sldId id="259" r:id="rId6"/>
    <p:sldId id="260" r:id="rId7"/>
    <p:sldId id="266" r:id="rId8"/>
    <p:sldId id="267" r:id="rId9"/>
    <p:sldId id="261" r:id="rId10"/>
    <p:sldId id="262" r:id="rId11"/>
    <p:sldId id="263" r:id="rId12"/>
    <p:sldId id="269" r:id="rId13"/>
    <p:sldId id="264" r:id="rId14"/>
    <p:sldId id="268"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5036" autoAdjust="0"/>
  </p:normalViewPr>
  <p:slideViewPr>
    <p:cSldViewPr>
      <p:cViewPr varScale="1">
        <p:scale>
          <a:sx n="62" d="100"/>
          <a:sy n="62" d="100"/>
        </p:scale>
        <p:origin x="-1596" y="-84"/>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4E43E30-8D09-431A-A3CC-42BD370EB607}" type="datetimeFigureOut">
              <a:rPr lang="en-US" smtClean="0"/>
              <a:t>11/13/2012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C14277E-3CFB-45AC-85EE-E1954A7F7F2A}" type="slidenum">
              <a:rPr lang="en-US" smtClean="0"/>
              <a:t>‹#›</a:t>
            </a:fld>
            <a:endParaRPr lang="en-US"/>
          </a:p>
        </p:txBody>
      </p:sp>
    </p:spTree>
    <p:extLst>
      <p:ext uri="{BB962C8B-B14F-4D97-AF65-F5344CB8AC3E}">
        <p14:creationId xmlns:p14="http://schemas.microsoft.com/office/powerpoint/2010/main" val="35794165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www.dglive.be/agentur/PortalData/16/Resources/downloads/260312_AGENT_SPRACHENSIE.12.pdf" TargetMode="External"/><Relationship Id="rId2" Type="http://schemas.openxmlformats.org/officeDocument/2006/relationships/slide" Target="../slides/slide4.xml"/><Relationship Id="rId1" Type="http://schemas.openxmlformats.org/officeDocument/2006/relationships/notesMaster" Target="../notesMasters/notesMaster1.xml"/><Relationship Id="rId4" Type="http://schemas.openxmlformats.org/officeDocument/2006/relationships/hyperlink" Target="http://www.epos-vlaanderen.be/?CategoryID=457&amp;ArticleID=721" TargetMode="Externa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Firstly, a top-down approach aiming to identify the national actions carried out in order to implement the ELL. This first part of the report includes: the identification of the national institutions in-charge of the ELL in Belgium, the description of the specific responsibilities assigned to each of those institutions, the national organization of the Label campaigns, the national priorities and the selection criteria, the statistics about awarded projects, the evaluation and the follow-up of some of the awarded projects. </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Secondly, a bottom-up approach aiming to carry out a follow-up of projects that were awarded the ELL in Belgium. This second part of the report includes: the impact of the European Label on the awarded projects, the activities of dissemination and exploitation carried out by the awarded project promoters, the recommendations coming from the awarded project promoters in order to improve the ELL initiative. </a:t>
            </a:r>
          </a:p>
          <a:p>
            <a:endParaRPr lang="en-US" dirty="0"/>
          </a:p>
        </p:txBody>
      </p:sp>
      <p:sp>
        <p:nvSpPr>
          <p:cNvPr id="4" name="Slide Number Placeholder 3"/>
          <p:cNvSpPr>
            <a:spLocks noGrp="1"/>
          </p:cNvSpPr>
          <p:nvPr>
            <p:ph type="sldNum" sz="quarter" idx="10"/>
          </p:nvPr>
        </p:nvSpPr>
        <p:spPr/>
        <p:txBody>
          <a:bodyPr/>
          <a:lstStyle/>
          <a:p>
            <a:fld id="{CC14277E-3CFB-45AC-85EE-E1954A7F7F2A}" type="slidenum">
              <a:rPr lang="en-US" smtClean="0"/>
              <a:t>2</a:t>
            </a:fld>
            <a:endParaRPr lang="en-US"/>
          </a:p>
        </p:txBody>
      </p:sp>
    </p:spTree>
    <p:extLst>
      <p:ext uri="{BB962C8B-B14F-4D97-AF65-F5344CB8AC3E}">
        <p14:creationId xmlns:p14="http://schemas.microsoft.com/office/powerpoint/2010/main" val="10566251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The agency for the </a:t>
            </a:r>
            <a:r>
              <a:rPr lang="en-US" b="1" dirty="0" smtClean="0"/>
              <a:t>German-speaking community:</a:t>
            </a:r>
            <a:r>
              <a:rPr lang="en-US" dirty="0" smtClean="0"/>
              <a:t> a </a:t>
            </a:r>
            <a:r>
              <a:rPr lang="en-US" i="1" dirty="0" err="1" smtClean="0"/>
              <a:t>Vorbereitungsseminar</a:t>
            </a:r>
            <a:r>
              <a:rPr lang="en-US" dirty="0" smtClean="0"/>
              <a:t> (a preparatory seminar) which covers an introduction in the concept behind the award of the ELL and specific sessions for the theme of the respective year . For example, for the 2012 theme, one session was entitled “From the language lab to Facebook. Are teachers now redundant?”, another one was “How are teacher trainees trained for the usage of new technologies in the classroom?”. The preparatory seminar also included a discussion on the topic and a session on practical issues related to the application procedure.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smtClean="0"/>
              <a:t>The agencies in-charge for offering the ELL within the </a:t>
            </a:r>
            <a:r>
              <a:rPr lang="en-US" sz="1800" b="1" dirty="0" smtClean="0"/>
              <a:t>French-speaking community</a:t>
            </a:r>
            <a:r>
              <a:rPr lang="en-US" sz="1800" dirty="0" smtClean="0"/>
              <a:t> have put together in 2012 a valorization brochure which includes a series of projects awarded since 1997. The projects have been selected based on their actuality and transferability into current contexts.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dirty="0" smtClean="0"/>
          </a:p>
          <a:p>
            <a:pPr lvl="0"/>
            <a:r>
              <a:rPr lang="en-US" sz="1800" dirty="0" smtClean="0"/>
              <a:t> Publication of information brochures or leaflets, aiming at presenting the European Language Label. The brochures inform about the benefits offered by the European Language Label, inform about European policies on multilingualism and present some of the Belgian projects that were awarded the European Language Label.  See, for example, the leaflet produced by the agency in-charge of the German-speaking community at: </a:t>
            </a:r>
            <a:endParaRPr lang="en-US" sz="2800" dirty="0" smtClean="0"/>
          </a:p>
          <a:p>
            <a:r>
              <a:rPr lang="en-US" sz="1800" u="sng" dirty="0" smtClean="0">
                <a:hlinkClick r:id="rId3"/>
              </a:rPr>
              <a:t>http://www.dglive.be/agentur/PortalData/16/Resources/downloads/260312_AGENT_SPRACHENSIE.12.pdf</a:t>
            </a:r>
            <a:r>
              <a:rPr lang="en-US" sz="1800" dirty="0" smtClean="0"/>
              <a:t> </a:t>
            </a:r>
            <a:endParaRPr lang="en-US" sz="2800" dirty="0" smtClean="0"/>
          </a:p>
          <a:p>
            <a:r>
              <a:rPr lang="en-US" sz="1800" dirty="0" smtClean="0"/>
              <a:t>The leaflet of the Flemish community can be found at: </a:t>
            </a:r>
            <a:r>
              <a:rPr lang="en-US" sz="1800" u="sng" dirty="0" smtClean="0">
                <a:hlinkClick r:id="rId4"/>
              </a:rPr>
              <a:t>http://www.epos-vlaanderen.be/?CategoryID=457&amp;ArticleID=721</a:t>
            </a:r>
            <a:r>
              <a:rPr lang="en-US" sz="1800" dirty="0" smtClean="0"/>
              <a:t> </a:t>
            </a:r>
            <a:endParaRPr lang="en-US" sz="2800" dirty="0" smtClean="0"/>
          </a:p>
          <a:p>
            <a:r>
              <a:rPr lang="en-US" sz="1800" dirty="0" smtClean="0"/>
              <a:t>In the Flemish community, the information brochure contains also explanation on the theme, the selection and eligibility criteria and the national (Flemish) priorities, information about the jury, the selection procedure, the application form etc.</a:t>
            </a:r>
            <a:endParaRPr lang="en-US" sz="4000"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dirty="0" smtClean="0"/>
          </a:p>
          <a:p>
            <a:endParaRPr lang="en-US" dirty="0"/>
          </a:p>
        </p:txBody>
      </p:sp>
      <p:sp>
        <p:nvSpPr>
          <p:cNvPr id="4" name="Slide Number Placeholder 3"/>
          <p:cNvSpPr>
            <a:spLocks noGrp="1"/>
          </p:cNvSpPr>
          <p:nvPr>
            <p:ph type="sldNum" sz="quarter" idx="10"/>
          </p:nvPr>
        </p:nvSpPr>
        <p:spPr/>
        <p:txBody>
          <a:bodyPr/>
          <a:lstStyle/>
          <a:p>
            <a:fld id="{CC14277E-3CFB-45AC-85EE-E1954A7F7F2A}" type="slidenum">
              <a:rPr lang="en-US" smtClean="0"/>
              <a:t>4</a:t>
            </a:fld>
            <a:endParaRPr lang="en-US"/>
          </a:p>
        </p:txBody>
      </p:sp>
    </p:spTree>
    <p:extLst>
      <p:ext uri="{BB962C8B-B14F-4D97-AF65-F5344CB8AC3E}">
        <p14:creationId xmlns:p14="http://schemas.microsoft.com/office/powerpoint/2010/main" val="28050707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Between 1999 and 2011, 79 projects have been awarded the European Language Label in Belgium. The statistical data, collected by the NELLIP team, offer a synthetic image about some strategic points: the awarded projects year by year, the educational sectors and the themes for which they have been awarded. These statistics include only the projects that have been uploaded in the European database:</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This statistics also shows that in Belgium an average of six projects a year have been awarded the label in between 1999 and 2011.</a:t>
            </a:r>
          </a:p>
          <a:p>
            <a:r>
              <a:rPr lang="en-US" sz="1200" b="1" kern="1200" cap="small" dirty="0" smtClean="0">
                <a:solidFill>
                  <a:schemeClr val="tx1"/>
                </a:solidFill>
                <a:effectLst/>
                <a:latin typeface="+mn-lt"/>
                <a:ea typeface="+mn-ea"/>
                <a:cs typeface="+mn-cs"/>
              </a:rPr>
              <a:t> </a:t>
            </a:r>
            <a:endParaRPr lang="en-U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CC14277E-3CFB-45AC-85EE-E1954A7F7F2A}" type="slidenum">
              <a:rPr lang="en-US" smtClean="0"/>
              <a:t>6</a:t>
            </a:fld>
            <a:endParaRPr lang="en-US"/>
          </a:p>
        </p:txBody>
      </p:sp>
    </p:spTree>
    <p:extLst>
      <p:ext uri="{BB962C8B-B14F-4D97-AF65-F5344CB8AC3E}">
        <p14:creationId xmlns:p14="http://schemas.microsoft.com/office/powerpoint/2010/main" val="25410836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smtClean="0">
                <a:solidFill>
                  <a:schemeClr val="tx1"/>
                </a:solidFill>
                <a:effectLst/>
                <a:latin typeface="+mn-lt"/>
                <a:ea typeface="+mn-ea"/>
                <a:cs typeface="+mn-cs"/>
              </a:rPr>
              <a:t>The graphic above shows that among projects that have been awarded the label in Belgium the best represented educational areas are CLIL, intercultural awareness, early language learning, exchanges, learning games, languages for mobility and raising the quality of language teaching / learning.</a:t>
            </a:r>
            <a:endParaRPr lang="en-US" sz="1200" kern="1200" dirty="0" smtClean="0">
              <a:solidFill>
                <a:schemeClr val="tx1"/>
              </a:solidFill>
              <a:effectLst/>
              <a:latin typeface="+mn-lt"/>
              <a:ea typeface="+mn-ea"/>
              <a:cs typeface="+mn-cs"/>
            </a:endParaRPr>
          </a:p>
          <a:p>
            <a:r>
              <a:rPr lang="it-IT" sz="1200" b="1" kern="1200" cap="small" dirty="0" smtClean="0">
                <a:solidFill>
                  <a:schemeClr val="tx1"/>
                </a:solidFill>
                <a:effectLst/>
                <a:latin typeface="+mn-lt"/>
                <a:ea typeface="+mn-ea"/>
                <a:cs typeface="+mn-cs"/>
              </a:rPr>
              <a:t> All areas in full text:</a:t>
            </a:r>
            <a:endParaRPr lang="en-US" sz="1200" kern="1200" dirty="0" smtClean="0">
              <a:solidFill>
                <a:schemeClr val="tx1"/>
              </a:solidFill>
              <a:effectLst/>
              <a:latin typeface="+mn-lt"/>
              <a:ea typeface="+mn-ea"/>
              <a:cs typeface="+mn-cs"/>
            </a:endParaRPr>
          </a:p>
          <a:p>
            <a:r>
              <a:rPr lang="en-US" sz="1200" b="0" i="0" u="none" strike="noStrike" kern="1200" dirty="0" smtClean="0">
                <a:solidFill>
                  <a:schemeClr val="tx1"/>
                </a:solidFill>
                <a:effectLst/>
                <a:latin typeface="+mn-lt"/>
                <a:ea typeface="+mn-ea"/>
                <a:cs typeface="+mn-cs"/>
              </a:rPr>
              <a:t>CLIL</a:t>
            </a:r>
            <a:r>
              <a:rPr lang="en-US" dirty="0" smtClean="0"/>
              <a:t> </a:t>
            </a:r>
            <a:r>
              <a:rPr lang="en-US" sz="1200" b="0" i="0" u="none" strike="noStrike" kern="1200" dirty="0" smtClean="0">
                <a:solidFill>
                  <a:schemeClr val="tx1"/>
                </a:solidFill>
                <a:effectLst/>
                <a:latin typeface="+mn-lt"/>
                <a:ea typeface="+mn-ea"/>
                <a:cs typeface="+mn-cs"/>
              </a:rPr>
              <a:t>Cultural awareness of regional / minority languages</a:t>
            </a:r>
            <a:r>
              <a:rPr lang="en-US" dirty="0" smtClean="0"/>
              <a:t> </a:t>
            </a:r>
            <a:r>
              <a:rPr lang="en-US" sz="1200" b="0" i="0" u="none" strike="noStrike" kern="1200" dirty="0" smtClean="0">
                <a:solidFill>
                  <a:schemeClr val="tx1"/>
                </a:solidFill>
                <a:effectLst/>
                <a:latin typeface="+mn-lt"/>
                <a:ea typeface="+mn-ea"/>
                <a:cs typeface="+mn-cs"/>
              </a:rPr>
              <a:t>Cultural awareness of migrant languages</a:t>
            </a:r>
            <a:r>
              <a:rPr lang="en-US" dirty="0" smtClean="0"/>
              <a:t> </a:t>
            </a:r>
            <a:r>
              <a:rPr lang="en-US" sz="1200" b="0" i="0" u="none" strike="noStrike" kern="1200" dirty="0" smtClean="0">
                <a:solidFill>
                  <a:schemeClr val="tx1"/>
                </a:solidFill>
                <a:effectLst/>
                <a:latin typeface="+mn-lt"/>
                <a:ea typeface="+mn-ea"/>
                <a:cs typeface="+mn-cs"/>
              </a:rPr>
              <a:t>Intercultural awareness (any language</a:t>
            </a:r>
            <a:r>
              <a:rPr lang="en-US" dirty="0" smtClean="0"/>
              <a:t> </a:t>
            </a:r>
            <a:r>
              <a:rPr lang="en-US" sz="1200" b="0" i="0" u="none" strike="noStrike" kern="1200" dirty="0" smtClean="0">
                <a:solidFill>
                  <a:schemeClr val="tx1"/>
                </a:solidFill>
                <a:effectLst/>
                <a:latin typeface="+mn-lt"/>
                <a:ea typeface="+mn-ea"/>
                <a:cs typeface="+mn-cs"/>
              </a:rPr>
              <a:t>Disabilities and language learning</a:t>
            </a:r>
            <a:r>
              <a:rPr lang="en-US" dirty="0" smtClean="0"/>
              <a:t> </a:t>
            </a:r>
            <a:r>
              <a:rPr lang="en-US" sz="1200" b="0" i="0" u="none" strike="noStrike" kern="1200" dirty="0" smtClean="0">
                <a:solidFill>
                  <a:schemeClr val="tx1"/>
                </a:solidFill>
                <a:effectLst/>
                <a:latin typeface="+mn-lt"/>
                <a:ea typeface="+mn-ea"/>
                <a:cs typeface="+mn-cs"/>
              </a:rPr>
              <a:t>Social exclusion disadvantaged learners</a:t>
            </a:r>
            <a:r>
              <a:rPr lang="en-US" dirty="0" smtClean="0"/>
              <a:t> </a:t>
            </a:r>
            <a:r>
              <a:rPr lang="en-US" sz="1200" b="0" i="0" u="none" strike="noStrike" kern="1200" dirty="0" smtClean="0">
                <a:solidFill>
                  <a:schemeClr val="tx1"/>
                </a:solidFill>
                <a:effectLst/>
                <a:latin typeface="+mn-lt"/>
                <a:ea typeface="+mn-ea"/>
                <a:cs typeface="+mn-cs"/>
              </a:rPr>
              <a:t>Diversification of languages on offer</a:t>
            </a:r>
            <a:r>
              <a:rPr lang="en-US" dirty="0" smtClean="0"/>
              <a:t> </a:t>
            </a:r>
            <a:r>
              <a:rPr lang="en-US" sz="1200" b="0" i="0" u="none" strike="noStrike" kern="1200" dirty="0" smtClean="0">
                <a:solidFill>
                  <a:schemeClr val="tx1"/>
                </a:solidFill>
                <a:effectLst/>
                <a:latin typeface="+mn-lt"/>
                <a:ea typeface="+mn-ea"/>
                <a:cs typeface="+mn-cs"/>
              </a:rPr>
              <a:t>Early language learning</a:t>
            </a:r>
            <a:r>
              <a:rPr lang="en-US" dirty="0" smtClean="0"/>
              <a:t> </a:t>
            </a:r>
            <a:r>
              <a:rPr lang="en-US" sz="1200" b="0" i="0" u="none" strike="noStrike" kern="1200" dirty="0" smtClean="0">
                <a:solidFill>
                  <a:schemeClr val="tx1"/>
                </a:solidFill>
                <a:effectLst/>
                <a:latin typeface="+mn-lt"/>
                <a:ea typeface="+mn-ea"/>
                <a:cs typeface="+mn-cs"/>
              </a:rPr>
              <a:t>Exchanges (virtual, physical)</a:t>
            </a:r>
            <a:r>
              <a:rPr lang="en-US" dirty="0" smtClean="0"/>
              <a:t> </a:t>
            </a:r>
            <a:r>
              <a:rPr lang="en-US" sz="1200" b="0" i="0" u="none" strike="noStrike" kern="1200" dirty="0" smtClean="0">
                <a:solidFill>
                  <a:schemeClr val="tx1"/>
                </a:solidFill>
                <a:effectLst/>
                <a:latin typeface="+mn-lt"/>
                <a:ea typeface="+mn-ea"/>
                <a:cs typeface="+mn-cs"/>
              </a:rPr>
              <a:t>Informal language learning</a:t>
            </a:r>
            <a:r>
              <a:rPr lang="en-US" dirty="0" smtClean="0"/>
              <a:t> </a:t>
            </a:r>
            <a:r>
              <a:rPr lang="en-US" sz="1200" b="0" i="0" u="none" strike="noStrike" kern="1200" dirty="0" err="1" smtClean="0">
                <a:solidFill>
                  <a:schemeClr val="tx1"/>
                </a:solidFill>
                <a:effectLst/>
                <a:latin typeface="+mn-lt"/>
                <a:ea typeface="+mn-ea"/>
                <a:cs typeface="+mn-cs"/>
              </a:rPr>
              <a:t>Learning</a:t>
            </a:r>
            <a:r>
              <a:rPr lang="en-US" sz="1200" b="0" i="0" u="none" strike="noStrike" kern="1200" dirty="0" smtClean="0">
                <a:solidFill>
                  <a:schemeClr val="tx1"/>
                </a:solidFill>
                <a:effectLst/>
                <a:latin typeface="+mn-lt"/>
                <a:ea typeface="+mn-ea"/>
                <a:cs typeface="+mn-cs"/>
              </a:rPr>
              <a:t> games</a:t>
            </a:r>
            <a:r>
              <a:rPr lang="en-US" dirty="0" smtClean="0"/>
              <a:t> </a:t>
            </a:r>
            <a:r>
              <a:rPr lang="en-US" sz="1200" b="0" i="0" u="none" strike="noStrike" kern="1200" dirty="0" smtClean="0">
                <a:solidFill>
                  <a:schemeClr val="tx1"/>
                </a:solidFill>
                <a:effectLst/>
                <a:latin typeface="+mn-lt"/>
                <a:ea typeface="+mn-ea"/>
                <a:cs typeface="+mn-cs"/>
              </a:rPr>
              <a:t>Lifelong language learning</a:t>
            </a:r>
            <a:r>
              <a:rPr lang="en-US" dirty="0" smtClean="0"/>
              <a:t> </a:t>
            </a:r>
            <a:r>
              <a:rPr lang="en-US" sz="1200" b="0" i="0" u="none" strike="noStrike" kern="1200" dirty="0" smtClean="0">
                <a:solidFill>
                  <a:schemeClr val="tx1"/>
                </a:solidFill>
                <a:effectLst/>
                <a:latin typeface="+mn-lt"/>
                <a:ea typeface="+mn-ea"/>
                <a:cs typeface="+mn-cs"/>
              </a:rPr>
              <a:t>Languages for mobility</a:t>
            </a:r>
            <a:r>
              <a:rPr lang="en-US" dirty="0" smtClean="0"/>
              <a:t> </a:t>
            </a:r>
            <a:r>
              <a:rPr lang="en-US" sz="1200" b="0" i="0" u="none" strike="noStrike" kern="1200" dirty="0" smtClean="0">
                <a:solidFill>
                  <a:schemeClr val="tx1"/>
                </a:solidFill>
                <a:effectLst/>
                <a:latin typeface="+mn-lt"/>
                <a:ea typeface="+mn-ea"/>
                <a:cs typeface="+mn-cs"/>
              </a:rPr>
              <a:t>ODL open and distance learning</a:t>
            </a:r>
            <a:r>
              <a:rPr lang="en-US" dirty="0" smtClean="0"/>
              <a:t> </a:t>
            </a:r>
            <a:r>
              <a:rPr lang="en-US" sz="1200" b="0" i="0" u="none" strike="noStrike" kern="1200" dirty="0" smtClean="0">
                <a:solidFill>
                  <a:schemeClr val="tx1"/>
                </a:solidFill>
                <a:effectLst/>
                <a:latin typeface="+mn-lt"/>
                <a:ea typeface="+mn-ea"/>
                <a:cs typeface="+mn-cs"/>
              </a:rPr>
              <a:t>Raising the quality of language teaching / learning</a:t>
            </a:r>
            <a:r>
              <a:rPr lang="en-US" dirty="0" smtClean="0"/>
              <a:t> </a:t>
            </a:r>
            <a:r>
              <a:rPr lang="en-US" sz="1200" b="0" i="0" u="none" strike="noStrike" kern="1200" dirty="0" smtClean="0">
                <a:solidFill>
                  <a:schemeClr val="tx1"/>
                </a:solidFill>
                <a:effectLst/>
                <a:latin typeface="+mn-lt"/>
                <a:ea typeface="+mn-ea"/>
                <a:cs typeface="+mn-cs"/>
              </a:rPr>
              <a:t>Multilingual comprehension</a:t>
            </a:r>
            <a:r>
              <a:rPr lang="en-US" dirty="0" smtClean="0"/>
              <a:t> </a:t>
            </a:r>
            <a:r>
              <a:rPr lang="en-US" sz="1200" b="0" i="0" u="none" strike="noStrike" kern="1200" dirty="0" smtClean="0">
                <a:solidFill>
                  <a:schemeClr val="tx1"/>
                </a:solidFill>
                <a:effectLst/>
                <a:latin typeface="+mn-lt"/>
                <a:ea typeface="+mn-ea"/>
                <a:cs typeface="+mn-cs"/>
              </a:rPr>
              <a:t>Acquisition of partial language skills</a:t>
            </a:r>
            <a:r>
              <a:rPr lang="en-US" dirty="0" smtClean="0"/>
              <a:t> </a:t>
            </a:r>
            <a:r>
              <a:rPr lang="en-US" sz="1200" b="0" i="0" u="none" strike="noStrike" kern="1200" dirty="0" smtClean="0">
                <a:solidFill>
                  <a:schemeClr val="tx1"/>
                </a:solidFill>
                <a:effectLst/>
                <a:latin typeface="+mn-lt"/>
                <a:ea typeface="+mn-ea"/>
                <a:cs typeface="+mn-cs"/>
              </a:rPr>
              <a:t>TELL - technology enhanced language learning</a:t>
            </a:r>
            <a:r>
              <a:rPr lang="en-US" dirty="0" smtClean="0"/>
              <a:t> </a:t>
            </a:r>
            <a:r>
              <a:rPr lang="en-US" sz="1200" b="0" i="0" u="none" strike="noStrike" kern="1200" dirty="0" smtClean="0">
                <a:solidFill>
                  <a:schemeClr val="tx1"/>
                </a:solidFill>
                <a:effectLst/>
                <a:latin typeface="+mn-lt"/>
                <a:ea typeface="+mn-ea"/>
                <a:cs typeface="+mn-cs"/>
              </a:rPr>
              <a:t>Teaching of a second language</a:t>
            </a:r>
            <a:r>
              <a:rPr lang="en-US" dirty="0" smtClean="0"/>
              <a:t> </a:t>
            </a:r>
            <a:r>
              <a:rPr lang="en-US" sz="1200" b="0" i="0" u="none" strike="noStrike" kern="1200" dirty="0" smtClean="0">
                <a:solidFill>
                  <a:schemeClr val="tx1"/>
                </a:solidFill>
                <a:effectLst/>
                <a:latin typeface="+mn-lt"/>
                <a:ea typeface="+mn-ea"/>
                <a:cs typeface="+mn-cs"/>
              </a:rPr>
              <a:t>VOLL vocationally oriented language learning</a:t>
            </a:r>
            <a:r>
              <a:rPr lang="en-US" dirty="0" smtClean="0"/>
              <a:t> </a:t>
            </a:r>
            <a:endParaRPr lang="en-US" dirty="0"/>
          </a:p>
        </p:txBody>
      </p:sp>
      <p:sp>
        <p:nvSpPr>
          <p:cNvPr id="4" name="Slide Number Placeholder 3"/>
          <p:cNvSpPr>
            <a:spLocks noGrp="1"/>
          </p:cNvSpPr>
          <p:nvPr>
            <p:ph type="sldNum" sz="quarter" idx="10"/>
          </p:nvPr>
        </p:nvSpPr>
        <p:spPr/>
        <p:txBody>
          <a:bodyPr/>
          <a:lstStyle/>
          <a:p>
            <a:fld id="{CC14277E-3CFB-45AC-85EE-E1954A7F7F2A}" type="slidenum">
              <a:rPr lang="en-US" smtClean="0"/>
              <a:t>7</a:t>
            </a:fld>
            <a:endParaRPr lang="en-US"/>
          </a:p>
        </p:txBody>
      </p:sp>
    </p:spTree>
    <p:extLst>
      <p:ext uri="{BB962C8B-B14F-4D97-AF65-F5344CB8AC3E}">
        <p14:creationId xmlns:p14="http://schemas.microsoft.com/office/powerpoint/2010/main" val="56882241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According to this further classification, the higher number of selected case studies belongs to the School Education sector, followed by the Vocational Education and Training sector. Few case studies belong to the higher education sector, and even fewer were addressed to a target group composed by adult learners</a:t>
            </a:r>
            <a:endParaRPr lang="en-US" dirty="0"/>
          </a:p>
        </p:txBody>
      </p:sp>
      <p:sp>
        <p:nvSpPr>
          <p:cNvPr id="4" name="Slide Number Placeholder 3"/>
          <p:cNvSpPr>
            <a:spLocks noGrp="1"/>
          </p:cNvSpPr>
          <p:nvPr>
            <p:ph type="sldNum" sz="quarter" idx="10"/>
          </p:nvPr>
        </p:nvSpPr>
        <p:spPr/>
        <p:txBody>
          <a:bodyPr/>
          <a:lstStyle/>
          <a:p>
            <a:fld id="{CC14277E-3CFB-45AC-85EE-E1954A7F7F2A}" type="slidenum">
              <a:rPr lang="en-US" smtClean="0"/>
              <a:t>9</a:t>
            </a:fld>
            <a:endParaRPr lang="en-US"/>
          </a:p>
        </p:txBody>
      </p:sp>
    </p:spTree>
    <p:extLst>
      <p:ext uri="{BB962C8B-B14F-4D97-AF65-F5344CB8AC3E}">
        <p14:creationId xmlns:p14="http://schemas.microsoft.com/office/powerpoint/2010/main" val="5011601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endParaRPr lang="en-US" sz="1200" dirty="0" smtClean="0"/>
          </a:p>
          <a:p>
            <a:pPr lvl="0"/>
            <a:r>
              <a:rPr lang="en-US" sz="1200" dirty="0" smtClean="0"/>
              <a:t>Clear guidelines on the use of the logo are needed(e.g. what does it mean, when and where can it be used, is it for the whole organization or just for the project or theme that received the award, for how long can it be used etc.).</a:t>
            </a:r>
            <a:endParaRPr lang="en-US" dirty="0"/>
          </a:p>
        </p:txBody>
      </p:sp>
      <p:sp>
        <p:nvSpPr>
          <p:cNvPr id="4" name="Slide Number Placeholder 3"/>
          <p:cNvSpPr>
            <a:spLocks noGrp="1"/>
          </p:cNvSpPr>
          <p:nvPr>
            <p:ph type="sldNum" sz="quarter" idx="10"/>
          </p:nvPr>
        </p:nvSpPr>
        <p:spPr/>
        <p:txBody>
          <a:bodyPr/>
          <a:lstStyle/>
          <a:p>
            <a:fld id="{CC14277E-3CFB-45AC-85EE-E1954A7F7F2A}" type="slidenum">
              <a:rPr lang="en-US" smtClean="0"/>
              <a:t>13</a:t>
            </a:fld>
            <a:endParaRPr lang="en-US"/>
          </a:p>
        </p:txBody>
      </p:sp>
    </p:spTree>
    <p:extLst>
      <p:ext uri="{BB962C8B-B14F-4D97-AF65-F5344CB8AC3E}">
        <p14:creationId xmlns:p14="http://schemas.microsoft.com/office/powerpoint/2010/main" val="30493640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1D8BD707-D9CF-40AE-B4C6-C98DA3205C09}" type="datetimeFigureOut">
              <a:rPr lang="en-US" smtClean="0"/>
              <a:pPr/>
              <a:t>11/13/2012</a:t>
            </a:fld>
            <a:endParaRPr lang="en-US"/>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n-US"/>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B6F15528-21DE-4FAA-801E-634DDDAF4B2B}" type="slidenum">
              <a:rPr lang="en-US" smtClean="0"/>
              <a:pPr/>
              <a:t>‹#›</a:t>
            </a:fld>
            <a:endParaRPr lang="en-US"/>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11/13/2012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11/13/2012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11/13/2012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11/13/2012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11/13/2012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D8BD707-D9CF-40AE-B4C6-C98DA3205C09}" type="datetimeFigureOut">
              <a:rPr lang="en-US" smtClean="0"/>
              <a:pPr/>
              <a:t>11/13/2012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11/13/2012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11/13/2012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11/13/2012</a:t>
            </a:fld>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11/13/2012</a:t>
            </a:fld>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1D8BD707-D9CF-40AE-B4C6-C98DA3205C09}" type="datetimeFigureOut">
              <a:rPr lang="en-US" smtClean="0"/>
              <a:pPr/>
              <a:t>11/13/2012</a:t>
            </a:fld>
            <a:endParaRPr lang="en-US"/>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n-US"/>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monica.vlad@euroed.ro" TargetMode="External"/><Relationship Id="rId2" Type="http://schemas.openxmlformats.org/officeDocument/2006/relationships/hyperlink" Target="mailto:acolib@euroed.ro" TargetMode="Externa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hyperlink" Target="http://ec.europa.eu/education/language/label/index.cfm"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hyperlink" Target="http://ec.europa.eu/education/language/label/index.cfm"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ec.europa.eu/education/language/label/index.cfm" TargetMode="External"/><Relationship Id="rId2" Type="http://schemas.openxmlformats.org/officeDocument/2006/relationships/image" Target="../media/image6.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3" Type="http://schemas.openxmlformats.org/officeDocument/2006/relationships/hyperlink" Target="https://docs.google.com/spreadsheet/viewform?formkey=dE9xbDY2NFBjVTNRY1dUeDJlMG1BUnc6MQ"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US" sz="1400" dirty="0"/>
              <a:t>NATIONAL REPORT</a:t>
            </a:r>
            <a:br>
              <a:rPr lang="en-US" sz="1400" dirty="0"/>
            </a:br>
            <a:r>
              <a:rPr lang="en-US" sz="1400" dirty="0"/>
              <a:t>ON THE IMPLEMENTATION OF THE EUROPEAN LANGUAGE LABEL</a:t>
            </a:r>
            <a:br>
              <a:rPr lang="en-US" sz="1400" dirty="0"/>
            </a:br>
            <a:r>
              <a:rPr lang="en-US" sz="1400" dirty="0"/>
              <a:t/>
            </a:r>
            <a:br>
              <a:rPr lang="en-US" sz="1400" dirty="0"/>
            </a:br>
            <a:r>
              <a:rPr lang="en-US" sz="1400" dirty="0"/>
              <a:t/>
            </a:r>
            <a:br>
              <a:rPr lang="en-US" sz="1400" dirty="0"/>
            </a:br>
            <a:r>
              <a:rPr lang="en-US" sz="1400" dirty="0" smtClean="0"/>
              <a:t>BELGIUM</a:t>
            </a:r>
            <a:r>
              <a:rPr lang="en-US" sz="1400" dirty="0"/>
              <a:t/>
            </a:r>
            <a:br>
              <a:rPr lang="en-US" sz="1400" dirty="0"/>
            </a:br>
            <a:endParaRPr lang="en-US" sz="1400" dirty="0"/>
          </a:p>
        </p:txBody>
      </p:sp>
      <p:sp>
        <p:nvSpPr>
          <p:cNvPr id="3" name="Subtitle 2"/>
          <p:cNvSpPr>
            <a:spLocks noGrp="1"/>
          </p:cNvSpPr>
          <p:nvPr>
            <p:ph type="subTitle" idx="1"/>
          </p:nvPr>
        </p:nvSpPr>
        <p:spPr/>
        <p:txBody>
          <a:bodyPr>
            <a:normAutofit fontScale="47500" lnSpcReduction="20000"/>
          </a:bodyPr>
          <a:lstStyle/>
          <a:p>
            <a:r>
              <a:rPr lang="it-IT" b="1" dirty="0"/>
              <a:t>Anca Cristina Colibaba, Monica Vlad</a:t>
            </a:r>
            <a:endParaRPr lang="en-US" dirty="0"/>
          </a:p>
          <a:p>
            <a:r>
              <a:rPr lang="it-IT" dirty="0"/>
              <a:t>EuroEd Foundation, Romania</a:t>
            </a:r>
            <a:endParaRPr lang="en-US" dirty="0"/>
          </a:p>
          <a:p>
            <a:r>
              <a:rPr lang="it-IT" i="1" u="sng" dirty="0">
                <a:hlinkClick r:id="rId2"/>
              </a:rPr>
              <a:t>acolib@euroed.ro</a:t>
            </a:r>
            <a:r>
              <a:rPr lang="en-GB" i="1" dirty="0"/>
              <a:t>  </a:t>
            </a:r>
            <a:endParaRPr lang="en-US" dirty="0"/>
          </a:p>
          <a:p>
            <a:r>
              <a:rPr lang="it-IT" i="1" u="sng" dirty="0">
                <a:hlinkClick r:id="rId3"/>
              </a:rPr>
              <a:t>monica.vlad@euroed.ro</a:t>
            </a:r>
            <a:r>
              <a:rPr lang="it-IT" i="1" dirty="0"/>
              <a:t> </a:t>
            </a:r>
            <a:endParaRPr lang="en-US" dirty="0"/>
          </a:p>
          <a:p>
            <a:endParaRPr lang="it-IT" i="1" dirty="0" smtClean="0"/>
          </a:p>
          <a:p>
            <a:r>
              <a:rPr lang="it-IT" i="1" dirty="0" smtClean="0"/>
              <a:t>With </a:t>
            </a:r>
            <a:r>
              <a:rPr lang="it-IT" i="1" dirty="0"/>
              <a:t>the support of Renilde Reynders, in-charge of the European Language Label at EPOS (the National Agency responsible for the implementation of the European Life Long Learning Programme in Flanders) </a:t>
            </a:r>
            <a:endParaRPr lang="en-US" dirty="0"/>
          </a:p>
          <a:p>
            <a:endParaRPr lang="en-US" dirty="0"/>
          </a:p>
        </p:txBody>
      </p:sp>
      <p:pic>
        <p:nvPicPr>
          <p:cNvPr id="1026" name="Picture 2" descr="Logo EE"/>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477000" y="3657600"/>
            <a:ext cx="1608138" cy="6353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6" descr="Logo Nellip"/>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04800" y="228600"/>
            <a:ext cx="1011238" cy="730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3336818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2000" dirty="0" smtClean="0"/>
              <a:t>Impact </a:t>
            </a:r>
            <a:r>
              <a:rPr lang="en-GB" sz="2000" dirty="0"/>
              <a:t>and Exploitation of the European Language Label  as assessed by the NELLIP </a:t>
            </a:r>
            <a:r>
              <a:rPr lang="en-GB" sz="2000" dirty="0" smtClean="0"/>
              <a:t>Team</a:t>
            </a:r>
            <a:endParaRPr lang="en-US" sz="2000" dirty="0"/>
          </a:p>
        </p:txBody>
      </p:sp>
      <p:sp>
        <p:nvSpPr>
          <p:cNvPr id="3" name="Content Placeholder 2"/>
          <p:cNvSpPr>
            <a:spLocks noGrp="1"/>
          </p:cNvSpPr>
          <p:nvPr>
            <p:ph idx="1"/>
          </p:nvPr>
        </p:nvSpPr>
        <p:spPr/>
        <p:txBody>
          <a:bodyPr>
            <a:noAutofit/>
          </a:bodyPr>
          <a:lstStyle/>
          <a:p>
            <a:pPr lvl="0"/>
            <a:r>
              <a:rPr lang="en-US" sz="2000" dirty="0"/>
              <a:t>the project has acquired a greater visibility</a:t>
            </a:r>
          </a:p>
          <a:p>
            <a:pPr lvl="0"/>
            <a:r>
              <a:rPr lang="en-US" sz="2000" dirty="0"/>
              <a:t>the prestige of the school/organization was raised</a:t>
            </a:r>
          </a:p>
          <a:p>
            <a:pPr lvl="0"/>
            <a:r>
              <a:rPr lang="en-US" sz="2000" dirty="0" smtClean="0"/>
              <a:t>the </a:t>
            </a:r>
            <a:r>
              <a:rPr lang="en-US" sz="2000" dirty="0"/>
              <a:t>coordinators had the opportunity to share a good practice (e.g. in teacher training)</a:t>
            </a:r>
          </a:p>
          <a:p>
            <a:pPr lvl="0"/>
            <a:r>
              <a:rPr lang="en-US" sz="2000" dirty="0" smtClean="0"/>
              <a:t>some </a:t>
            </a:r>
            <a:r>
              <a:rPr lang="en-US" sz="2000" dirty="0"/>
              <a:t>beneficiaries (teachers, teacher trainers) have decided to change their teaching practices (in testing and assessment for example)</a:t>
            </a:r>
          </a:p>
          <a:p>
            <a:pPr lvl="0"/>
            <a:r>
              <a:rPr lang="en-US" sz="2000" dirty="0" smtClean="0"/>
              <a:t>the </a:t>
            </a:r>
            <a:r>
              <a:rPr lang="en-US" sz="2000" dirty="0"/>
              <a:t>project obtained recognition in an area where there are not a lot of awards (as one VET project coordinator stated)</a:t>
            </a:r>
          </a:p>
          <a:p>
            <a:pPr lvl="0"/>
            <a:r>
              <a:rPr lang="en-US" sz="2000" dirty="0" smtClean="0"/>
              <a:t>the </a:t>
            </a:r>
            <a:r>
              <a:rPr lang="en-US" sz="2000" dirty="0"/>
              <a:t>ELL gave authenticity to their school </a:t>
            </a:r>
            <a:r>
              <a:rPr lang="en-US" sz="2000" dirty="0" smtClean="0"/>
              <a:t>offer</a:t>
            </a:r>
            <a:endParaRPr lang="en-US" sz="2000" dirty="0"/>
          </a:p>
        </p:txBody>
      </p:sp>
      <p:pic>
        <p:nvPicPr>
          <p:cNvPr id="4" name="Picture 6" descr="Logo Nellip"/>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04800" y="228600"/>
            <a:ext cx="1011238" cy="730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4497747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914400"/>
            <a:ext cx="7024744" cy="1143000"/>
          </a:xfrm>
        </p:spPr>
        <p:txBody>
          <a:bodyPr>
            <a:normAutofit/>
          </a:bodyPr>
          <a:lstStyle/>
          <a:p>
            <a:r>
              <a:rPr lang="en-GB" sz="2000" dirty="0" smtClean="0"/>
              <a:t>Best Practices</a:t>
            </a:r>
            <a:endParaRPr lang="en-US" sz="2000" dirty="0"/>
          </a:p>
        </p:txBody>
      </p:sp>
      <p:sp>
        <p:nvSpPr>
          <p:cNvPr id="3" name="Content Placeholder 2"/>
          <p:cNvSpPr>
            <a:spLocks noGrp="1"/>
          </p:cNvSpPr>
          <p:nvPr>
            <p:ph idx="1"/>
          </p:nvPr>
        </p:nvSpPr>
        <p:spPr/>
        <p:txBody>
          <a:bodyPr>
            <a:normAutofit/>
          </a:bodyPr>
          <a:lstStyle/>
          <a:p>
            <a:r>
              <a:rPr lang="en-US" sz="2000" dirty="0" smtClean="0"/>
              <a:t>selected projects can be used as examples and benchmarks for the development of future quality language projects</a:t>
            </a:r>
          </a:p>
          <a:p>
            <a:endParaRPr lang="en-US" sz="2000" dirty="0" smtClean="0"/>
          </a:p>
          <a:p>
            <a:r>
              <a:rPr lang="en-US" sz="2000" dirty="0" smtClean="0"/>
              <a:t>best practice examples were also identified at the level of the Belgian agencies (valorization and promotion  brochures, preparation activities, embed the ELL award ceremony within other events with wider coverage)</a:t>
            </a:r>
            <a:endParaRPr lang="en-US" sz="2000" dirty="0"/>
          </a:p>
        </p:txBody>
      </p:sp>
      <p:pic>
        <p:nvPicPr>
          <p:cNvPr id="4" name="Picture 6" descr="Logo Nellip"/>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04800" y="228600"/>
            <a:ext cx="1011238" cy="730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0763263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914400"/>
            <a:ext cx="7024744" cy="1143000"/>
          </a:xfrm>
        </p:spPr>
        <p:txBody>
          <a:bodyPr>
            <a:normAutofit/>
          </a:bodyPr>
          <a:lstStyle/>
          <a:p>
            <a:r>
              <a:rPr lang="ro-RO" sz="2000" dirty="0" smtClean="0"/>
              <a:t>Recommendations </a:t>
            </a:r>
            <a:endParaRPr lang="en-US" sz="2000" dirty="0"/>
          </a:p>
        </p:txBody>
      </p:sp>
      <p:sp>
        <p:nvSpPr>
          <p:cNvPr id="3" name="Content Placeholder 2"/>
          <p:cNvSpPr>
            <a:spLocks noGrp="1"/>
          </p:cNvSpPr>
          <p:nvPr>
            <p:ph idx="1"/>
          </p:nvPr>
        </p:nvSpPr>
        <p:spPr/>
        <p:txBody>
          <a:bodyPr>
            <a:normAutofit fontScale="92500" lnSpcReduction="20000"/>
          </a:bodyPr>
          <a:lstStyle/>
          <a:p>
            <a:r>
              <a:rPr lang="ro-RO" sz="2000" dirty="0" smtClean="0"/>
              <a:t>Include national priorities to maximize the linguistic context of the country </a:t>
            </a:r>
          </a:p>
          <a:p>
            <a:r>
              <a:rPr lang="ro-RO" sz="2000" dirty="0" smtClean="0"/>
              <a:t>Encourage priorities to exploit the languages spoken in the family</a:t>
            </a:r>
          </a:p>
          <a:p>
            <a:r>
              <a:rPr lang="ro-RO" sz="2000" dirty="0" smtClean="0"/>
              <a:t>Encourage projects that illustrate a language-friendly environment </a:t>
            </a:r>
          </a:p>
          <a:p>
            <a:r>
              <a:rPr lang="ro-RO" sz="2000" dirty="0" smtClean="0"/>
              <a:t>Support projects that develop methodologies for partial understanding </a:t>
            </a:r>
          </a:p>
          <a:p>
            <a:r>
              <a:rPr lang="ro-RO" sz="2000" dirty="0" smtClean="0"/>
              <a:t>Highlight projects that show how language use is important for professional development or social cohesion.</a:t>
            </a:r>
          </a:p>
          <a:p>
            <a:pPr lvl="0"/>
            <a:r>
              <a:rPr lang="en-US" sz="2000" dirty="0" err="1" smtClean="0"/>
              <a:t>Rais</a:t>
            </a:r>
            <a:r>
              <a:rPr lang="ro-RO" sz="2000" dirty="0" smtClean="0"/>
              <a:t>e</a:t>
            </a:r>
            <a:r>
              <a:rPr lang="en-US" sz="2000" dirty="0" smtClean="0"/>
              <a:t> </a:t>
            </a:r>
            <a:r>
              <a:rPr lang="en-US" sz="2000" dirty="0"/>
              <a:t>awareness on the European Language Label’s </a:t>
            </a:r>
            <a:r>
              <a:rPr lang="en-US" sz="2000" dirty="0" smtClean="0"/>
              <a:t>impact</a:t>
            </a:r>
            <a:endParaRPr lang="en-US" sz="2000" dirty="0"/>
          </a:p>
          <a:p>
            <a:endParaRPr lang="en-US" sz="2000" dirty="0"/>
          </a:p>
        </p:txBody>
      </p:sp>
      <p:pic>
        <p:nvPicPr>
          <p:cNvPr id="4" name="Picture 6" descr="Logo Nellip"/>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04800" y="228600"/>
            <a:ext cx="1011238" cy="730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36144966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ro-RO" sz="2000" dirty="0" smtClean="0"/>
              <a:t>Procedural</a:t>
            </a:r>
            <a:endParaRPr lang="en-US" sz="2000" dirty="0"/>
          </a:p>
        </p:txBody>
      </p:sp>
      <p:sp>
        <p:nvSpPr>
          <p:cNvPr id="3" name="Content Placeholder 2"/>
          <p:cNvSpPr>
            <a:spLocks noGrp="1"/>
          </p:cNvSpPr>
          <p:nvPr>
            <p:ph idx="1"/>
          </p:nvPr>
        </p:nvSpPr>
        <p:spPr/>
        <p:txBody>
          <a:bodyPr>
            <a:normAutofit/>
          </a:bodyPr>
          <a:lstStyle/>
          <a:p>
            <a:pPr lvl="0"/>
            <a:r>
              <a:rPr lang="en-US" sz="2000" dirty="0"/>
              <a:t>Only one single logo should be used for the </a:t>
            </a:r>
            <a:r>
              <a:rPr lang="en-US" sz="2000" dirty="0" smtClean="0"/>
              <a:t>ELL at </a:t>
            </a:r>
            <a:r>
              <a:rPr lang="en-US" sz="2000" dirty="0"/>
              <a:t>transnational </a:t>
            </a:r>
            <a:r>
              <a:rPr lang="en-US" sz="2000" dirty="0" smtClean="0"/>
              <a:t>level</a:t>
            </a:r>
          </a:p>
          <a:p>
            <a:pPr lvl="0"/>
            <a:r>
              <a:rPr lang="en-US" sz="2000" dirty="0" smtClean="0"/>
              <a:t>Clear </a:t>
            </a:r>
            <a:r>
              <a:rPr lang="en-US" sz="2000" dirty="0"/>
              <a:t>guidelines on the use of the logo </a:t>
            </a:r>
            <a:r>
              <a:rPr lang="en-US" sz="2000" dirty="0" smtClean="0"/>
              <a:t>are needed</a:t>
            </a:r>
          </a:p>
          <a:p>
            <a:pPr lvl="0"/>
            <a:r>
              <a:rPr lang="en-US" sz="2000" dirty="0" smtClean="0"/>
              <a:t>The </a:t>
            </a:r>
            <a:r>
              <a:rPr lang="en-US" sz="2000" dirty="0"/>
              <a:t>certificate should </a:t>
            </a:r>
            <a:r>
              <a:rPr lang="ro-RO" sz="2000" dirty="0" smtClean="0"/>
              <a:t> </a:t>
            </a:r>
            <a:r>
              <a:rPr lang="en-US" sz="2000" dirty="0" smtClean="0"/>
              <a:t>continue </a:t>
            </a:r>
            <a:r>
              <a:rPr lang="en-US" sz="2000" dirty="0"/>
              <a:t>to be signed by the European Commission but it should be the same for the countries </a:t>
            </a:r>
            <a:r>
              <a:rPr lang="en-US" sz="2000" dirty="0" smtClean="0"/>
              <a:t>involved</a:t>
            </a:r>
          </a:p>
          <a:p>
            <a:endParaRPr lang="en-US" sz="2000" dirty="0"/>
          </a:p>
        </p:txBody>
      </p:sp>
      <p:pic>
        <p:nvPicPr>
          <p:cNvPr id="4" name="Picture 6" descr="Logo Nellip"/>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04800" y="228600"/>
            <a:ext cx="1011238" cy="730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990086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000" dirty="0"/>
              <a:t>Conclusions</a:t>
            </a:r>
            <a:endParaRPr lang="en-US" sz="2000" dirty="0"/>
          </a:p>
        </p:txBody>
      </p:sp>
      <p:sp>
        <p:nvSpPr>
          <p:cNvPr id="3" name="Content Placeholder 2"/>
          <p:cNvSpPr>
            <a:spLocks noGrp="1"/>
          </p:cNvSpPr>
          <p:nvPr>
            <p:ph idx="1"/>
          </p:nvPr>
        </p:nvSpPr>
        <p:spPr>
          <a:xfrm>
            <a:off x="838200" y="2323652"/>
            <a:ext cx="7620000" cy="3924748"/>
          </a:xfrm>
        </p:spPr>
        <p:txBody>
          <a:bodyPr>
            <a:normAutofit fontScale="77500" lnSpcReduction="20000"/>
          </a:bodyPr>
          <a:lstStyle/>
          <a:p>
            <a:r>
              <a:rPr lang="en-US" dirty="0" smtClean="0"/>
              <a:t>ELL has a good impact on the awarded projects</a:t>
            </a:r>
          </a:p>
          <a:p>
            <a:endParaRPr lang="en-US" dirty="0" smtClean="0"/>
          </a:p>
          <a:p>
            <a:r>
              <a:rPr lang="en-US" dirty="0" smtClean="0"/>
              <a:t>Most coordinators decide to apply for the ELL for improving the visibility of their projects</a:t>
            </a:r>
          </a:p>
          <a:p>
            <a:endParaRPr lang="en-US" dirty="0" smtClean="0"/>
          </a:p>
          <a:p>
            <a:r>
              <a:rPr lang="en-US" dirty="0" smtClean="0"/>
              <a:t>Benefits of the ELL are not </a:t>
            </a:r>
            <a:r>
              <a:rPr lang="ro-RO" dirty="0" smtClean="0"/>
              <a:t>always </a:t>
            </a:r>
            <a:r>
              <a:rPr lang="en-US" dirty="0" smtClean="0"/>
              <a:t>clear</a:t>
            </a:r>
            <a:endParaRPr lang="en-US" dirty="0" smtClean="0"/>
          </a:p>
          <a:p>
            <a:endParaRPr lang="en-US" dirty="0" smtClean="0"/>
          </a:p>
          <a:p>
            <a:r>
              <a:rPr lang="en-US" dirty="0" smtClean="0"/>
              <a:t>The Label is not sufficiently known and recognized</a:t>
            </a:r>
          </a:p>
          <a:p>
            <a:endParaRPr lang="en-US" dirty="0" smtClean="0"/>
          </a:p>
          <a:p>
            <a:r>
              <a:rPr lang="en-US" dirty="0" smtClean="0"/>
              <a:t>In the future, follow-up activities for the Label should be envisaged (e.g. valorization brochures)</a:t>
            </a:r>
          </a:p>
          <a:p>
            <a:endParaRPr lang="en-US" dirty="0" smtClean="0"/>
          </a:p>
          <a:p>
            <a:r>
              <a:rPr lang="en-US" dirty="0" smtClean="0"/>
              <a:t>The promotion of opportunities for transnational networking and sharing should be more actively </a:t>
            </a:r>
            <a:r>
              <a:rPr lang="ro-RO" dirty="0" smtClean="0"/>
              <a:t>pursued</a:t>
            </a:r>
            <a:endParaRPr lang="en-US" dirty="0" smtClean="0"/>
          </a:p>
          <a:p>
            <a:endParaRPr lang="en-US" dirty="0"/>
          </a:p>
        </p:txBody>
      </p:sp>
      <p:pic>
        <p:nvPicPr>
          <p:cNvPr id="4" name="Picture 6" descr="Logo Nellip"/>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04800" y="228600"/>
            <a:ext cx="1011238" cy="730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875993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2000" dirty="0"/>
              <a:t>Introduction to the European Language Label at national </a:t>
            </a:r>
            <a:r>
              <a:rPr lang="en-GB" sz="2000" dirty="0" smtClean="0"/>
              <a:t>level</a:t>
            </a:r>
            <a:endParaRPr lang="en-US" sz="2000" dirty="0"/>
          </a:p>
        </p:txBody>
      </p:sp>
      <p:sp>
        <p:nvSpPr>
          <p:cNvPr id="3" name="Content Placeholder 2"/>
          <p:cNvSpPr>
            <a:spLocks noGrp="1"/>
          </p:cNvSpPr>
          <p:nvPr>
            <p:ph idx="1"/>
          </p:nvPr>
        </p:nvSpPr>
        <p:spPr/>
        <p:txBody>
          <a:bodyPr>
            <a:normAutofit/>
          </a:bodyPr>
          <a:lstStyle/>
          <a:p>
            <a:r>
              <a:rPr lang="en-US" sz="2000" dirty="0" smtClean="0"/>
              <a:t>Research approaches:</a:t>
            </a:r>
          </a:p>
          <a:p>
            <a:pPr lvl="1"/>
            <a:r>
              <a:rPr lang="en-US" sz="2000" dirty="0" smtClean="0"/>
              <a:t>top-down (analysis of institutions, responsibilities, actions implemented)</a:t>
            </a:r>
          </a:p>
          <a:p>
            <a:pPr lvl="1"/>
            <a:r>
              <a:rPr lang="en-US" sz="2000" dirty="0" smtClean="0"/>
              <a:t>bottom-up (follow-up on projects)</a:t>
            </a:r>
            <a:endParaRPr lang="en-US" sz="2000" dirty="0"/>
          </a:p>
        </p:txBody>
      </p:sp>
      <p:pic>
        <p:nvPicPr>
          <p:cNvPr id="4" name="Picture 6" descr="Logo Nellip"/>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57200" y="304800"/>
            <a:ext cx="1011238" cy="730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420167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000" dirty="0" smtClean="0"/>
              <a:t>The European Language Label in Belgium</a:t>
            </a:r>
            <a:endParaRPr lang="en-US" sz="2000" dirty="0"/>
          </a:p>
        </p:txBody>
      </p:sp>
      <p:sp>
        <p:nvSpPr>
          <p:cNvPr id="3" name="Content Placeholder 2"/>
          <p:cNvSpPr>
            <a:spLocks noGrp="1"/>
          </p:cNvSpPr>
          <p:nvPr>
            <p:ph idx="1"/>
          </p:nvPr>
        </p:nvSpPr>
        <p:spPr/>
        <p:txBody>
          <a:bodyPr>
            <a:noAutofit/>
          </a:bodyPr>
          <a:lstStyle/>
          <a:p>
            <a:r>
              <a:rPr lang="en-US" sz="2000" dirty="0" smtClean="0"/>
              <a:t>Three agencies (</a:t>
            </a:r>
            <a:r>
              <a:rPr lang="en-US" sz="2000" dirty="0"/>
              <a:t>the German, French and Flemish </a:t>
            </a:r>
            <a:r>
              <a:rPr lang="en-US" sz="2000" dirty="0" smtClean="0"/>
              <a:t>communities):</a:t>
            </a:r>
          </a:p>
          <a:p>
            <a:pPr lvl="0"/>
            <a:r>
              <a:rPr lang="en-US" sz="2000" dirty="0"/>
              <a:t>Die </a:t>
            </a:r>
            <a:r>
              <a:rPr lang="en-US" sz="2000" b="1" dirty="0" err="1"/>
              <a:t>Agentur</a:t>
            </a:r>
            <a:r>
              <a:rPr lang="en-US" sz="2000" b="1" dirty="0"/>
              <a:t> </a:t>
            </a:r>
            <a:r>
              <a:rPr lang="en-US" sz="2000" b="1" dirty="0" err="1"/>
              <a:t>für</a:t>
            </a:r>
            <a:r>
              <a:rPr lang="en-US" sz="2000" b="1" dirty="0"/>
              <a:t> </a:t>
            </a:r>
            <a:r>
              <a:rPr lang="en-US" sz="2000" b="1" dirty="0" err="1"/>
              <a:t>Europäische</a:t>
            </a:r>
            <a:r>
              <a:rPr lang="en-US" sz="2000" b="1" dirty="0"/>
              <a:t> </a:t>
            </a:r>
            <a:r>
              <a:rPr lang="en-US" sz="2000" b="1" dirty="0" err="1"/>
              <a:t>Bildungsprogramme</a:t>
            </a:r>
            <a:r>
              <a:rPr lang="en-US" sz="2000" dirty="0"/>
              <a:t> – for the German-speaking </a:t>
            </a:r>
            <a:r>
              <a:rPr lang="en-US" sz="2000" dirty="0" smtClean="0"/>
              <a:t>community</a:t>
            </a:r>
          </a:p>
          <a:p>
            <a:pPr lvl="0"/>
            <a:endParaRPr lang="en-US" sz="2000" dirty="0"/>
          </a:p>
          <a:p>
            <a:pPr lvl="0"/>
            <a:r>
              <a:rPr lang="en-US" sz="2000" b="1" dirty="0"/>
              <a:t>AEF - </a:t>
            </a:r>
            <a:r>
              <a:rPr lang="en-US" sz="2000" b="1" dirty="0" err="1"/>
              <a:t>Agence</a:t>
            </a:r>
            <a:r>
              <a:rPr lang="en-US" sz="2000" b="1" dirty="0"/>
              <a:t> Francophone pour </a:t>
            </a:r>
            <a:r>
              <a:rPr lang="en-US" sz="2000" b="1" dirty="0" err="1"/>
              <a:t>l'Education</a:t>
            </a:r>
            <a:r>
              <a:rPr lang="en-US" sz="2000" b="1" dirty="0"/>
              <a:t> et la Formation</a:t>
            </a:r>
            <a:r>
              <a:rPr lang="en-US" sz="2000" dirty="0"/>
              <a:t> </a:t>
            </a:r>
            <a:r>
              <a:rPr lang="en-US" sz="2000" b="1" dirty="0"/>
              <a:t>tout au long de la vie</a:t>
            </a:r>
            <a:r>
              <a:rPr lang="en-US" sz="2000" dirty="0"/>
              <a:t> – </a:t>
            </a:r>
            <a:r>
              <a:rPr lang="en-US" sz="2000" dirty="0" smtClean="0"/>
              <a:t>for </a:t>
            </a:r>
            <a:r>
              <a:rPr lang="en-US" sz="2000" dirty="0"/>
              <a:t>the French-speaking </a:t>
            </a:r>
            <a:r>
              <a:rPr lang="en-US" sz="2000" dirty="0" smtClean="0"/>
              <a:t>community</a:t>
            </a:r>
          </a:p>
          <a:p>
            <a:pPr lvl="0"/>
            <a:endParaRPr lang="en-US" sz="2000" dirty="0" smtClean="0"/>
          </a:p>
          <a:p>
            <a:pPr lvl="0"/>
            <a:r>
              <a:rPr lang="en-US" sz="2000" b="1" dirty="0" err="1" smtClean="0"/>
              <a:t>Europese</a:t>
            </a:r>
            <a:r>
              <a:rPr lang="en-US" sz="2000" b="1" dirty="0" smtClean="0"/>
              <a:t> </a:t>
            </a:r>
            <a:r>
              <a:rPr lang="en-US" sz="2000" b="1" dirty="0" err="1"/>
              <a:t>Programma’s</a:t>
            </a:r>
            <a:r>
              <a:rPr lang="en-US" sz="2000" b="1" dirty="0"/>
              <a:t> </a:t>
            </a:r>
            <a:r>
              <a:rPr lang="en-US" sz="2000" b="1" dirty="0" err="1"/>
              <a:t>voor</a:t>
            </a:r>
            <a:r>
              <a:rPr lang="en-US" sz="2000" b="1" dirty="0"/>
              <a:t> </a:t>
            </a:r>
            <a:r>
              <a:rPr lang="en-US" sz="2000" b="1" dirty="0" err="1"/>
              <a:t>Onderwijs</a:t>
            </a:r>
            <a:r>
              <a:rPr lang="en-US" sz="2000" b="1" dirty="0"/>
              <a:t>, </a:t>
            </a:r>
            <a:r>
              <a:rPr lang="en-US" sz="2000" b="1" dirty="0" err="1"/>
              <a:t>Opleiding</a:t>
            </a:r>
            <a:r>
              <a:rPr lang="en-US" sz="2000" b="1" dirty="0"/>
              <a:t> en </a:t>
            </a:r>
            <a:r>
              <a:rPr lang="en-US" sz="2000" b="1" dirty="0" err="1"/>
              <a:t>Samenwerking</a:t>
            </a:r>
            <a:r>
              <a:rPr lang="en-US" sz="2000" b="1" dirty="0"/>
              <a:t> (EPOS </a:t>
            </a:r>
            <a:r>
              <a:rPr lang="en-US" sz="2000" b="1" dirty="0" err="1"/>
              <a:t>vzw</a:t>
            </a:r>
            <a:r>
              <a:rPr lang="en-US" sz="2000" b="1" dirty="0"/>
              <a:t>)</a:t>
            </a:r>
            <a:r>
              <a:rPr lang="en-US" sz="2000" dirty="0"/>
              <a:t> – for the Flemish </a:t>
            </a:r>
            <a:r>
              <a:rPr lang="en-US" sz="2000" dirty="0" smtClean="0"/>
              <a:t>community</a:t>
            </a:r>
            <a:endParaRPr lang="en-US" sz="2000" dirty="0"/>
          </a:p>
        </p:txBody>
      </p:sp>
      <p:pic>
        <p:nvPicPr>
          <p:cNvPr id="4" name="Picture 6" descr="Logo Nellip"/>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04800" y="228600"/>
            <a:ext cx="1011238" cy="730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989309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2000" dirty="0"/>
              <a:t>The Label </a:t>
            </a:r>
            <a:r>
              <a:rPr lang="en-GB" sz="2000" dirty="0" smtClean="0"/>
              <a:t>Campaigns</a:t>
            </a:r>
            <a:endParaRPr lang="en-US" sz="2000" dirty="0"/>
          </a:p>
        </p:txBody>
      </p:sp>
      <p:sp>
        <p:nvSpPr>
          <p:cNvPr id="3" name="Content Placeholder 2"/>
          <p:cNvSpPr>
            <a:spLocks noGrp="1"/>
          </p:cNvSpPr>
          <p:nvPr>
            <p:ph idx="1"/>
          </p:nvPr>
        </p:nvSpPr>
        <p:spPr/>
        <p:txBody>
          <a:bodyPr>
            <a:noAutofit/>
          </a:bodyPr>
          <a:lstStyle/>
          <a:p>
            <a:r>
              <a:rPr lang="en-US" sz="1800" dirty="0" smtClean="0"/>
              <a:t>Different promotion and dissemination strategies:</a:t>
            </a:r>
          </a:p>
          <a:p>
            <a:endParaRPr lang="en-US" sz="1800" dirty="0" smtClean="0"/>
          </a:p>
          <a:p>
            <a:pPr lvl="0"/>
            <a:r>
              <a:rPr lang="en-US" sz="1800" dirty="0"/>
              <a:t>The agency for the </a:t>
            </a:r>
            <a:r>
              <a:rPr lang="en-US" sz="1800" b="1" dirty="0"/>
              <a:t>German-speaking </a:t>
            </a:r>
            <a:r>
              <a:rPr lang="en-US" sz="1800" b="1" dirty="0" smtClean="0"/>
              <a:t>community:</a:t>
            </a:r>
            <a:r>
              <a:rPr lang="en-US" sz="1800" dirty="0" smtClean="0"/>
              <a:t> a </a:t>
            </a:r>
            <a:r>
              <a:rPr lang="en-US" sz="1800" i="1" dirty="0" err="1"/>
              <a:t>Vorbereitungsseminar</a:t>
            </a:r>
            <a:r>
              <a:rPr lang="en-US" sz="1800" dirty="0"/>
              <a:t> (a preparatory seminar) which covers an introduction in the concept behind the award of the ELL and specific sessions for the theme of the respective </a:t>
            </a:r>
            <a:r>
              <a:rPr lang="en-US" sz="1800" dirty="0" smtClean="0"/>
              <a:t>year</a:t>
            </a:r>
            <a:endParaRPr lang="en-US" sz="1800" dirty="0"/>
          </a:p>
          <a:p>
            <a:pPr lvl="0"/>
            <a:endParaRPr lang="en-US" sz="1800" dirty="0"/>
          </a:p>
          <a:p>
            <a:pPr lvl="0"/>
            <a:r>
              <a:rPr lang="en-US" sz="1800" dirty="0" smtClean="0"/>
              <a:t>A </a:t>
            </a:r>
            <a:r>
              <a:rPr lang="en-US" sz="1800" dirty="0"/>
              <a:t>valorization brochure </a:t>
            </a:r>
            <a:r>
              <a:rPr lang="en-US" sz="1800" dirty="0" smtClean="0"/>
              <a:t>(</a:t>
            </a:r>
            <a:r>
              <a:rPr lang="en-US" sz="1800" b="1" dirty="0"/>
              <a:t>French-speaking </a:t>
            </a:r>
            <a:r>
              <a:rPr lang="en-US" sz="1800" b="1" dirty="0" smtClean="0"/>
              <a:t>community)</a:t>
            </a:r>
            <a:endParaRPr lang="en-US" sz="1800" dirty="0"/>
          </a:p>
          <a:p>
            <a:pPr lvl="0"/>
            <a:endParaRPr lang="en-US" sz="1800" dirty="0"/>
          </a:p>
          <a:p>
            <a:pPr lvl="0"/>
            <a:r>
              <a:rPr lang="en-US" sz="1800" dirty="0" smtClean="0"/>
              <a:t> Publication of information brochures o</a:t>
            </a:r>
            <a:r>
              <a:rPr lang="en-US" sz="1800" b="1" dirty="0" smtClean="0"/>
              <a:t>r</a:t>
            </a:r>
            <a:r>
              <a:rPr lang="en-US" sz="1800" dirty="0" smtClean="0"/>
              <a:t> leaflets, aiming at presenting the European Language Label (</a:t>
            </a:r>
            <a:r>
              <a:rPr lang="en-US" sz="1800" b="1" dirty="0" smtClean="0"/>
              <a:t>German-speaking community </a:t>
            </a:r>
            <a:r>
              <a:rPr lang="en-US" sz="1800" dirty="0" smtClean="0"/>
              <a:t>and </a:t>
            </a:r>
            <a:r>
              <a:rPr lang="en-US" sz="1800" b="1" dirty="0" smtClean="0"/>
              <a:t>Flemish community</a:t>
            </a:r>
            <a:r>
              <a:rPr lang="en-US" sz="1800" dirty="0" smtClean="0"/>
              <a:t>)</a:t>
            </a:r>
            <a:endParaRPr lang="en-US" sz="1800" dirty="0"/>
          </a:p>
        </p:txBody>
      </p:sp>
      <p:pic>
        <p:nvPicPr>
          <p:cNvPr id="4" name="Picture 6" descr="Logo Nellip"/>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04800" y="228600"/>
            <a:ext cx="1011238" cy="730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56966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2000" dirty="0" smtClean="0"/>
              <a:t>Priorities</a:t>
            </a:r>
            <a:endParaRPr lang="en-US" sz="2000" dirty="0"/>
          </a:p>
        </p:txBody>
      </p:sp>
      <p:sp>
        <p:nvSpPr>
          <p:cNvPr id="3" name="Content Placeholder 2"/>
          <p:cNvSpPr>
            <a:spLocks noGrp="1"/>
          </p:cNvSpPr>
          <p:nvPr>
            <p:ph idx="1"/>
          </p:nvPr>
        </p:nvSpPr>
        <p:spPr/>
        <p:txBody>
          <a:bodyPr>
            <a:normAutofit/>
          </a:bodyPr>
          <a:lstStyle/>
          <a:p>
            <a:pPr marL="68580" indent="0">
              <a:buNone/>
            </a:pPr>
            <a:r>
              <a:rPr lang="en-US" sz="2000" dirty="0"/>
              <a:t>The Belgian agency for the Flemish community has listed the following national priorities since 2006:</a:t>
            </a:r>
          </a:p>
          <a:p>
            <a:pPr marL="68580" indent="0">
              <a:buNone/>
            </a:pPr>
            <a:r>
              <a:rPr lang="en-US" sz="2000" dirty="0"/>
              <a:t> </a:t>
            </a:r>
          </a:p>
          <a:p>
            <a:pPr marL="68580" indent="0">
              <a:buNone/>
            </a:pPr>
            <a:r>
              <a:rPr lang="en-US" sz="2000" dirty="0"/>
              <a:t>1. Improving participation in language learning of groups at risk</a:t>
            </a:r>
          </a:p>
          <a:p>
            <a:pPr marL="68580" indent="0">
              <a:buNone/>
            </a:pPr>
            <a:r>
              <a:rPr lang="en-US" sz="2000" dirty="0"/>
              <a:t>2. Raising awareness about language learning</a:t>
            </a:r>
          </a:p>
          <a:p>
            <a:pPr marL="68580" indent="0">
              <a:buNone/>
            </a:pPr>
            <a:r>
              <a:rPr lang="en-US" sz="2000" dirty="0"/>
              <a:t>3. Project focusing on (and/or): communicative, interactive and intercultural competences</a:t>
            </a:r>
          </a:p>
        </p:txBody>
      </p:sp>
      <p:pic>
        <p:nvPicPr>
          <p:cNvPr id="4" name="Picture 6" descr="Logo Nellip"/>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04800" y="228600"/>
            <a:ext cx="1011238" cy="730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4004045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2000" dirty="0"/>
              <a:t>Awarding the European Language </a:t>
            </a:r>
            <a:r>
              <a:rPr lang="en-GB" sz="2000" dirty="0" smtClean="0"/>
              <a:t>Label</a:t>
            </a:r>
            <a:endParaRPr lang="en-US" sz="2000" dirty="0"/>
          </a:p>
        </p:txBody>
      </p:sp>
      <p:pic>
        <p:nvPicPr>
          <p:cNvPr id="2050" name="Chart 1"/>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8200" y="2333625"/>
            <a:ext cx="4586288" cy="2757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extBox 3"/>
          <p:cNvSpPr txBox="1"/>
          <p:nvPr/>
        </p:nvSpPr>
        <p:spPr>
          <a:xfrm>
            <a:off x="1905000" y="5486400"/>
            <a:ext cx="6400800" cy="523220"/>
          </a:xfrm>
          <a:prstGeom prst="rect">
            <a:avLst/>
          </a:prstGeom>
          <a:noFill/>
        </p:spPr>
        <p:txBody>
          <a:bodyPr wrap="square" rtlCol="0">
            <a:spAutoFit/>
          </a:bodyPr>
          <a:lstStyle/>
          <a:p>
            <a:pPr algn="r"/>
            <a:r>
              <a:rPr lang="fr-FR" sz="1400" i="1" dirty="0"/>
              <a:t>Source: </a:t>
            </a:r>
            <a:r>
              <a:rPr lang="fr-FR" sz="1400" i="1" dirty="0" err="1"/>
              <a:t>European</a:t>
            </a:r>
            <a:r>
              <a:rPr lang="fr-FR" sz="1400" i="1" dirty="0"/>
              <a:t> Commission, </a:t>
            </a:r>
            <a:r>
              <a:rPr lang="fr-FR" sz="1400" i="1" dirty="0" err="1"/>
              <a:t>Languages</a:t>
            </a:r>
            <a:r>
              <a:rPr lang="fr-FR" sz="1400" i="1" dirty="0"/>
              <a:t> (</a:t>
            </a:r>
            <a:r>
              <a:rPr lang="fr-FR" sz="1400" i="1" u="sng" dirty="0">
                <a:hlinkClick r:id="rId4"/>
              </a:rPr>
              <a:t>http://ec.europa.eu/education/language/label/index.cfm</a:t>
            </a:r>
            <a:r>
              <a:rPr lang="fr-FR" sz="1400" dirty="0"/>
              <a:t>)</a:t>
            </a:r>
            <a:endParaRPr lang="en-US" sz="1400" dirty="0"/>
          </a:p>
        </p:txBody>
      </p:sp>
      <p:pic>
        <p:nvPicPr>
          <p:cNvPr id="5" name="Picture 6" descr="Logo Nellip"/>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04800" y="228600"/>
            <a:ext cx="1011238" cy="730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037795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000" dirty="0"/>
              <a:t>Awarding the European Language </a:t>
            </a:r>
            <a:r>
              <a:rPr lang="en-GB" sz="2000" dirty="0" smtClean="0"/>
              <a:t>Label – thematic areas</a:t>
            </a:r>
            <a:endParaRPr lang="en-US" sz="2000" dirty="0"/>
          </a:p>
        </p:txBody>
      </p:sp>
      <p:pic>
        <p:nvPicPr>
          <p:cNvPr id="3074" name="Chart 1"/>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800" y="2209800"/>
            <a:ext cx="5954713" cy="2473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extBox 3"/>
          <p:cNvSpPr txBox="1"/>
          <p:nvPr/>
        </p:nvSpPr>
        <p:spPr>
          <a:xfrm>
            <a:off x="685800" y="5181600"/>
            <a:ext cx="7620000" cy="738664"/>
          </a:xfrm>
          <a:prstGeom prst="rect">
            <a:avLst/>
          </a:prstGeom>
          <a:noFill/>
        </p:spPr>
        <p:txBody>
          <a:bodyPr wrap="square" rtlCol="0">
            <a:spAutoFit/>
          </a:bodyPr>
          <a:lstStyle/>
          <a:p>
            <a:pPr algn="r"/>
            <a:r>
              <a:rPr lang="en-US" sz="1400" i="1" dirty="0"/>
              <a:t>Source: European Commission, Languages (</a:t>
            </a:r>
            <a:r>
              <a:rPr lang="en-US" sz="1400" i="1" u="sng" dirty="0">
                <a:hlinkClick r:id="rId4"/>
              </a:rPr>
              <a:t>http://ec.europa.eu/education/language/label/index.cfm</a:t>
            </a:r>
            <a:r>
              <a:rPr lang="en-US" sz="1400" dirty="0"/>
              <a:t>) </a:t>
            </a:r>
          </a:p>
          <a:p>
            <a:pPr algn="r"/>
            <a:endParaRPr lang="en-US" sz="1400" dirty="0"/>
          </a:p>
        </p:txBody>
      </p:sp>
      <p:pic>
        <p:nvPicPr>
          <p:cNvPr id="5" name="Picture 6" descr="Logo Nellip"/>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04800" y="228600"/>
            <a:ext cx="1011238" cy="730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7945316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2000" dirty="0"/>
              <a:t>Awarding the European Language Label – thematic </a:t>
            </a:r>
            <a:r>
              <a:rPr lang="en-GB" sz="2000" dirty="0" smtClean="0"/>
              <a:t>areas – educational sectors</a:t>
            </a:r>
            <a:endParaRPr lang="en-US" sz="2000" dirty="0"/>
          </a:p>
        </p:txBody>
      </p:sp>
      <p:pic>
        <p:nvPicPr>
          <p:cNvPr id="4098" name="Chart 1"/>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49300" y="2514600"/>
            <a:ext cx="4508500" cy="2743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extBox 3"/>
          <p:cNvSpPr txBox="1"/>
          <p:nvPr/>
        </p:nvSpPr>
        <p:spPr>
          <a:xfrm>
            <a:off x="609600" y="5715000"/>
            <a:ext cx="8153400" cy="738664"/>
          </a:xfrm>
          <a:prstGeom prst="rect">
            <a:avLst/>
          </a:prstGeom>
          <a:noFill/>
        </p:spPr>
        <p:txBody>
          <a:bodyPr wrap="square" rtlCol="0">
            <a:spAutoFit/>
          </a:bodyPr>
          <a:lstStyle/>
          <a:p>
            <a:pPr algn="r"/>
            <a:r>
              <a:rPr lang="fr-FR" sz="1400" i="1" dirty="0"/>
              <a:t>Source: </a:t>
            </a:r>
            <a:r>
              <a:rPr lang="fr-FR" sz="1400" i="1" dirty="0" err="1"/>
              <a:t>European</a:t>
            </a:r>
            <a:r>
              <a:rPr lang="fr-FR" sz="1400" i="1" dirty="0"/>
              <a:t> Commission, </a:t>
            </a:r>
            <a:r>
              <a:rPr lang="fr-FR" sz="1400" i="1" dirty="0" err="1"/>
              <a:t>Languages</a:t>
            </a:r>
            <a:r>
              <a:rPr lang="fr-FR" sz="1400" i="1" dirty="0"/>
              <a:t> (</a:t>
            </a:r>
            <a:r>
              <a:rPr lang="en-US" sz="1400" i="1" u="sng" dirty="0">
                <a:hlinkClick r:id="rId3"/>
              </a:rPr>
              <a:t>http://ec.europa.eu/education/language/label/index.cfm</a:t>
            </a:r>
            <a:r>
              <a:rPr lang="en-US" sz="1400" dirty="0"/>
              <a:t>) </a:t>
            </a:r>
          </a:p>
          <a:p>
            <a:endParaRPr lang="en-US" sz="1400" dirty="0"/>
          </a:p>
        </p:txBody>
      </p:sp>
      <p:pic>
        <p:nvPicPr>
          <p:cNvPr id="5" name="Picture 6" descr="Logo Nellip"/>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04800" y="228600"/>
            <a:ext cx="1011238" cy="730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6385665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2000" dirty="0" smtClean="0"/>
              <a:t>Evaluation </a:t>
            </a:r>
            <a:r>
              <a:rPr lang="en-GB" sz="2000" dirty="0"/>
              <a:t>carried out by the NELLIP </a:t>
            </a:r>
            <a:r>
              <a:rPr lang="en-GB" sz="2000" dirty="0" smtClean="0"/>
              <a:t>Team</a:t>
            </a:r>
            <a:endParaRPr lang="en-US" sz="2000" dirty="0"/>
          </a:p>
        </p:txBody>
      </p:sp>
      <p:sp>
        <p:nvSpPr>
          <p:cNvPr id="3" name="Content Placeholder 2"/>
          <p:cNvSpPr>
            <a:spLocks noGrp="1"/>
          </p:cNvSpPr>
          <p:nvPr>
            <p:ph idx="1"/>
          </p:nvPr>
        </p:nvSpPr>
        <p:spPr/>
        <p:txBody>
          <a:bodyPr>
            <a:normAutofit/>
          </a:bodyPr>
          <a:lstStyle/>
          <a:p>
            <a:r>
              <a:rPr lang="en-US" sz="2000" dirty="0" smtClean="0"/>
              <a:t>31 projects selected for the NELLIP database</a:t>
            </a:r>
          </a:p>
          <a:p>
            <a:r>
              <a:rPr lang="en-US" sz="2000" dirty="0" smtClean="0"/>
              <a:t>8 case studies </a:t>
            </a:r>
          </a:p>
          <a:p>
            <a:r>
              <a:rPr lang="en-US" sz="2000" dirty="0" smtClean="0"/>
              <a:t>4 best practice examples (school, VET, adult education and transversal)</a:t>
            </a:r>
          </a:p>
          <a:p>
            <a:r>
              <a:rPr lang="en-US" sz="2000" dirty="0" smtClean="0"/>
              <a:t>projects coordinators were interviewed using an </a:t>
            </a:r>
            <a:r>
              <a:rPr lang="en-US" sz="2000" dirty="0" smtClean="0">
                <a:hlinkClick r:id="rId3"/>
              </a:rPr>
              <a:t>online questionnaire</a:t>
            </a:r>
            <a:endParaRPr lang="en-US" sz="2000" dirty="0" smtClean="0"/>
          </a:p>
          <a:p>
            <a:endParaRPr lang="en-US" sz="2000" dirty="0"/>
          </a:p>
        </p:txBody>
      </p:sp>
      <p:pic>
        <p:nvPicPr>
          <p:cNvPr id="4" name="Picture 6" descr="Logo Nellip"/>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04800" y="228600"/>
            <a:ext cx="1011238" cy="730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1719675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271</TotalTime>
  <Words>1159</Words>
  <Application>Microsoft Office PowerPoint</Application>
  <PresentationFormat>On-screen Show (4:3)</PresentationFormat>
  <Paragraphs>105</Paragraphs>
  <Slides>14</Slides>
  <Notes>6</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Austin</vt:lpstr>
      <vt:lpstr>NATIONAL REPORT ON THE IMPLEMENTATION OF THE EUROPEAN LANGUAGE LABEL   BELGIUM </vt:lpstr>
      <vt:lpstr>Introduction to the European Language Label at national level</vt:lpstr>
      <vt:lpstr>The European Language Label in Belgium</vt:lpstr>
      <vt:lpstr>The Label Campaigns</vt:lpstr>
      <vt:lpstr>Priorities</vt:lpstr>
      <vt:lpstr>Awarding the European Language Label</vt:lpstr>
      <vt:lpstr>Awarding the European Language Label – thematic areas</vt:lpstr>
      <vt:lpstr>Awarding the European Language Label – thematic areas – educational sectors</vt:lpstr>
      <vt:lpstr>Evaluation carried out by the NELLIP Team</vt:lpstr>
      <vt:lpstr>Impact and Exploitation of the European Language Label  as assessed by the NELLIP Team</vt:lpstr>
      <vt:lpstr>Best Practices</vt:lpstr>
      <vt:lpstr>Recommendations </vt:lpstr>
      <vt:lpstr>Procedural</vt:lpstr>
      <vt:lpstr>Conclusions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NATIONAL REPORT ON THE IMPLEMENTATION OF THE EUROPEAN LANGUAGE LABEL   BELGIUM</dc:title>
  <dc:creator>monica</dc:creator>
  <cp:lastModifiedBy>Asus</cp:lastModifiedBy>
  <cp:revision>20</cp:revision>
  <dcterms:created xsi:type="dcterms:W3CDTF">2006-08-16T00:00:00Z</dcterms:created>
  <dcterms:modified xsi:type="dcterms:W3CDTF">2012-11-13T14:40:19Z</dcterms:modified>
</cp:coreProperties>
</file>